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Century Gothic"/>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enturyGothic-italic.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CenturyGothic-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CenturyGothic-bold.fntdata"/><Relationship Id="rId6" Type="http://schemas.openxmlformats.org/officeDocument/2006/relationships/slide" Target="slides/slide2.xml"/><Relationship Id="rId18" Type="http://schemas.openxmlformats.org/officeDocument/2006/relationships/font" Target="fonts/CenturyGothic-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b6c0446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4b6c0446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Пример работы модели Невского проспекта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b7929d73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b7929d73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Результаты показали, что при использовании стандартных правил дорожного движения, контрольная группа проезжает проспект в среднем за 320 тиков, тогда как без установленных светофоров это время сокращается до чуть более чем 200 тиков. Вероятной причиной такого значительного различия может быть вынужденная задержка, вызванная остановкой на светофорах контрольной группы. Однако, несмотря на это, среднее время проезда оставалось неизменным при изменении других факторов, что может свидетельствовать о некорректной работе модели в данных условиях, так как ожидалось, что при повышении загруженности дорог будет понижаться пропускная способность и, следственно, повышаться время проезда перекрестка.</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514e8940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514e8940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5645d5e8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5645d5e8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0514e8940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0514e8940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1597bf99f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1597bf99f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4b7929d73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4b7929d73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597bf99f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1597bf99f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597bf99f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597bf99f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На слайде предложены примеры транспортной инфраструктуры, </a:t>
            </a:r>
            <a:r>
              <a:rPr lang="en-GB"/>
              <a:t>включающий</a:t>
            </a:r>
            <a:r>
              <a:rPr lang="en-GB"/>
              <a:t> себя перекрестки различных видов. На правом слайде изображен существующий отрывок СПБ</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597bf99f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1597bf99f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На слайде представлен примем движения транспортного средства, а также работа алгоритма по нахождению новый путей</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4b7929d73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4b7929d73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Пример движения на регулируемом перекрестке</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4b7929d73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b7929d73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Пример движения на регулируемом перекрестке. Красный автомобиль пропускает синий на левом примере т.к. Синий автомобиль приближается справа, но </a:t>
            </a:r>
            <a:r>
              <a:rPr lang="en-GB"/>
              <a:t>проезжать</a:t>
            </a:r>
            <a:r>
              <a:rPr lang="en-GB"/>
              <a:t> на правом примере, т.к. У него главная дорога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8.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gif"/><Relationship Id="rId5"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545450"/>
            <a:ext cx="8520600" cy="2052600"/>
          </a:xfrm>
          <a:prstGeom prst="rect">
            <a:avLst/>
          </a:prstGeom>
        </p:spPr>
        <p:txBody>
          <a:bodyPr anchorCtr="0" anchor="t" bIns="91425" lIns="91425" spcFirstLastPara="1" rIns="91425" wrap="square" tIns="91425">
            <a:noAutofit/>
          </a:bodyPr>
          <a:lstStyle/>
          <a:p>
            <a:pPr indent="0" lvl="0" marL="0" rtl="0" algn="ctr">
              <a:lnSpc>
                <a:spcPct val="6818"/>
              </a:lnSpc>
              <a:spcBef>
                <a:spcPts val="1200"/>
              </a:spcBef>
              <a:spcAft>
                <a:spcPts val="0"/>
              </a:spcAft>
              <a:buClr>
                <a:schemeClr val="dk1"/>
              </a:buClr>
              <a:buSzPts val="1100"/>
              <a:buFont typeface="Arial"/>
              <a:buNone/>
            </a:pPr>
            <a:r>
              <a:rPr lang="en-GB" sz="2400">
                <a:latin typeface="Times New Roman"/>
                <a:ea typeface="Times New Roman"/>
                <a:cs typeface="Times New Roman"/>
                <a:sym typeface="Times New Roman"/>
              </a:rPr>
              <a:t>Курсовая работа</a:t>
            </a:r>
            <a:endParaRPr sz="2400">
              <a:latin typeface="Times New Roman"/>
              <a:ea typeface="Times New Roman"/>
              <a:cs typeface="Times New Roman"/>
              <a:sym typeface="Times New Roman"/>
            </a:endParaRPr>
          </a:p>
          <a:p>
            <a:pPr indent="0" lvl="0" marL="0" rtl="0" algn="ctr">
              <a:lnSpc>
                <a:spcPct val="6818"/>
              </a:lnSpc>
              <a:spcBef>
                <a:spcPts val="1200"/>
              </a:spcBef>
              <a:spcAft>
                <a:spcPts val="0"/>
              </a:spcAft>
              <a:buClr>
                <a:schemeClr val="dk1"/>
              </a:buClr>
              <a:buSzPts val="1100"/>
              <a:buFont typeface="Arial"/>
              <a:buNone/>
            </a:pPr>
            <a:r>
              <a:t/>
            </a:r>
            <a:endParaRPr sz="2400">
              <a:latin typeface="Times New Roman"/>
              <a:ea typeface="Times New Roman"/>
              <a:cs typeface="Times New Roman"/>
              <a:sym typeface="Times New Roman"/>
            </a:endParaRPr>
          </a:p>
          <a:p>
            <a:pPr indent="0" lvl="0" marL="0" rtl="0" algn="ctr">
              <a:lnSpc>
                <a:spcPct val="6818"/>
              </a:lnSpc>
              <a:spcBef>
                <a:spcPts val="1200"/>
              </a:spcBef>
              <a:spcAft>
                <a:spcPts val="0"/>
              </a:spcAft>
              <a:buNone/>
            </a:pPr>
            <a:r>
              <a:rPr lang="en-GB" sz="2400">
                <a:latin typeface="Times New Roman"/>
                <a:ea typeface="Times New Roman"/>
                <a:cs typeface="Times New Roman"/>
                <a:sym typeface="Times New Roman"/>
              </a:rPr>
              <a:t>«Компьютерное моделирование транспортных потоков»</a:t>
            </a:r>
            <a:endParaRPr sz="2400">
              <a:latin typeface="Times New Roman"/>
              <a:ea typeface="Times New Roman"/>
              <a:cs typeface="Times New Roman"/>
              <a:sym typeface="Times New Roman"/>
            </a:endParaRPr>
          </a:p>
        </p:txBody>
      </p:sp>
      <p:sp>
        <p:nvSpPr>
          <p:cNvPr id="55" name="Google Shape;55;p13"/>
          <p:cNvSpPr txBox="1"/>
          <p:nvPr>
            <p:ph idx="1" type="subTitle"/>
          </p:nvPr>
        </p:nvSpPr>
        <p:spPr>
          <a:xfrm>
            <a:off x="311700" y="1390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sz="1400">
                <a:solidFill>
                  <a:srgbClr val="000000"/>
                </a:solidFill>
                <a:latin typeface="Times New Roman"/>
                <a:ea typeface="Times New Roman"/>
                <a:cs typeface="Times New Roman"/>
                <a:sym typeface="Times New Roman"/>
              </a:rPr>
              <a:t>РГПУ им А. И. Герцена</a:t>
            </a:r>
            <a:endParaRPr sz="1400">
              <a:solidFill>
                <a:srgbClr val="000000"/>
              </a:solidFill>
              <a:latin typeface="Times New Roman"/>
              <a:ea typeface="Times New Roman"/>
              <a:cs typeface="Times New Roman"/>
              <a:sym typeface="Times New Roman"/>
            </a:endParaRPr>
          </a:p>
        </p:txBody>
      </p:sp>
      <p:sp>
        <p:nvSpPr>
          <p:cNvPr id="56" name="Google Shape;56;p13"/>
          <p:cNvSpPr txBox="1"/>
          <p:nvPr>
            <p:ph idx="4294967295" type="body"/>
          </p:nvPr>
        </p:nvSpPr>
        <p:spPr>
          <a:xfrm>
            <a:off x="1332600" y="3282325"/>
            <a:ext cx="6478800" cy="2073900"/>
          </a:xfrm>
          <a:prstGeom prst="rect">
            <a:avLst/>
          </a:prstGeom>
        </p:spPr>
        <p:txBody>
          <a:bodyPr anchorCtr="0" anchor="t" bIns="91425" lIns="91425" spcFirstLastPara="1" rIns="91425" wrap="square" tIns="91425">
            <a:normAutofit lnSpcReduction="10000"/>
          </a:bodyPr>
          <a:lstStyle/>
          <a:p>
            <a:pPr indent="0" lvl="0" marL="0" rtl="0" algn="ctr">
              <a:lnSpc>
                <a:spcPct val="100000"/>
              </a:lnSpc>
              <a:spcBef>
                <a:spcPts val="0"/>
              </a:spcBef>
              <a:spcAft>
                <a:spcPts val="0"/>
              </a:spcAft>
              <a:buClr>
                <a:schemeClr val="dk1"/>
              </a:buClr>
              <a:buSzPts val="1100"/>
              <a:buFont typeface="Arial"/>
              <a:buNone/>
            </a:pPr>
            <a:r>
              <a:rPr lang="en-GB" sz="1600">
                <a:solidFill>
                  <a:schemeClr val="dk1"/>
                </a:solidFill>
                <a:latin typeface="Times New Roman"/>
                <a:ea typeface="Times New Roman"/>
                <a:cs typeface="Times New Roman"/>
                <a:sym typeface="Times New Roman"/>
              </a:rPr>
              <a:t>Работу выполнил:</a:t>
            </a:r>
            <a:endParaRPr sz="16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lang="en-GB" sz="1600">
                <a:solidFill>
                  <a:schemeClr val="dk1"/>
                </a:solidFill>
                <a:latin typeface="Times New Roman"/>
                <a:ea typeface="Times New Roman"/>
                <a:cs typeface="Times New Roman"/>
                <a:sym typeface="Times New Roman"/>
              </a:rPr>
              <a:t>Шардт Максим Александрович</a:t>
            </a:r>
            <a:endParaRPr sz="16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lang="en-GB" sz="1600">
                <a:solidFill>
                  <a:schemeClr val="dk1"/>
                </a:solidFill>
                <a:latin typeface="Times New Roman"/>
                <a:ea typeface="Times New Roman"/>
                <a:cs typeface="Times New Roman"/>
                <a:sym typeface="Times New Roman"/>
              </a:rPr>
              <a:t>очная форма обучения</a:t>
            </a:r>
            <a:endParaRPr sz="16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lang="en-GB" sz="1600">
                <a:solidFill>
                  <a:schemeClr val="dk1"/>
                </a:solidFill>
                <a:latin typeface="Times New Roman"/>
                <a:ea typeface="Times New Roman"/>
                <a:cs typeface="Times New Roman"/>
                <a:sym typeface="Times New Roman"/>
              </a:rPr>
              <a:t>курс: 2; группа: 2об_ИВТ-1/21</a:t>
            </a:r>
            <a:endParaRPr sz="1600">
              <a:solidFill>
                <a:schemeClr val="dk1"/>
              </a:solidFill>
              <a:latin typeface="Times New Roman"/>
              <a:ea typeface="Times New Roman"/>
              <a:cs typeface="Times New Roman"/>
              <a:sym typeface="Times New Roman"/>
            </a:endParaRPr>
          </a:p>
          <a:p>
            <a:pPr indent="0" lvl="0" marL="0" rtl="0" algn="ctr">
              <a:lnSpc>
                <a:spcPct val="105000"/>
              </a:lnSpc>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ctr">
              <a:lnSpc>
                <a:spcPct val="105000"/>
              </a:lnSpc>
              <a:spcBef>
                <a:spcPts val="1200"/>
              </a:spcBef>
              <a:spcAft>
                <a:spcPts val="0"/>
              </a:spcAft>
              <a:buNone/>
            </a:pPr>
            <a:r>
              <a:rPr lang="en-GB" sz="1600">
                <a:solidFill>
                  <a:schemeClr val="dk1"/>
                </a:solidFill>
                <a:latin typeface="Times New Roman"/>
                <a:ea typeface="Times New Roman"/>
                <a:cs typeface="Times New Roman"/>
                <a:sym typeface="Times New Roman"/>
              </a:rPr>
              <a:t>2023 г.</a:t>
            </a:r>
            <a:endParaRPr sz="1600">
              <a:solidFill>
                <a:schemeClr val="dk1"/>
              </a:solidFill>
              <a:latin typeface="Times New Roman"/>
              <a:ea typeface="Times New Roman"/>
              <a:cs typeface="Times New Roman"/>
              <a:sym typeface="Times New Roman"/>
            </a:endParaRPr>
          </a:p>
          <a:p>
            <a:pPr indent="0" lvl="0" marL="0" rtl="0" algn="ctr">
              <a:lnSpc>
                <a:spcPct val="105000"/>
              </a:lnSpc>
              <a:spcBef>
                <a:spcPts val="1200"/>
              </a:spcBef>
              <a:spcAft>
                <a:spcPts val="1200"/>
              </a:spcAft>
              <a:buNone/>
            </a:pPr>
            <a:r>
              <a:t/>
            </a:r>
            <a:endParaRPr sz="1600">
              <a:solidFill>
                <a:schemeClr val="dk1"/>
              </a:solidFill>
              <a:latin typeface="Times New Roman"/>
              <a:ea typeface="Times New Roman"/>
              <a:cs typeface="Times New Roman"/>
              <a:sym typeface="Times New Roman"/>
            </a:endParaRPr>
          </a:p>
        </p:txBody>
      </p:sp>
      <p:sp>
        <p:nvSpPr>
          <p:cNvPr id="57" name="Google Shape;5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1332600" y="0"/>
            <a:ext cx="6478800" cy="1385400"/>
          </a:xfrm>
          <a:prstGeom prst="rect">
            <a:avLst/>
          </a:prstGeom>
        </p:spPr>
        <p:txBody>
          <a:bodyPr anchorCtr="0" anchor="ctr" bIns="91425" lIns="91425" spcFirstLastPara="1" rIns="91425" wrap="square" tIns="91425">
            <a:noAutofit/>
          </a:bodyPr>
          <a:lstStyle/>
          <a:p>
            <a:pPr indent="0" lvl="0" marL="0" rtl="0" algn="ctr">
              <a:lnSpc>
                <a:spcPct val="9782"/>
              </a:lnSpc>
              <a:spcBef>
                <a:spcPts val="2400"/>
              </a:spcBef>
              <a:spcAft>
                <a:spcPts val="600"/>
              </a:spcAft>
              <a:buNone/>
            </a:pPr>
            <a:r>
              <a:rPr lang="en-GB" sz="2400">
                <a:latin typeface="Times New Roman"/>
                <a:ea typeface="Times New Roman"/>
                <a:cs typeface="Times New Roman"/>
                <a:sym typeface="Times New Roman"/>
              </a:rPr>
              <a:t>2.3 Практическое применение модели</a:t>
            </a:r>
            <a:endParaRPr sz="2400">
              <a:latin typeface="Times New Roman"/>
              <a:ea typeface="Times New Roman"/>
              <a:cs typeface="Times New Roman"/>
              <a:sym typeface="Times New Roman"/>
            </a:endParaRPr>
          </a:p>
        </p:txBody>
      </p:sp>
      <p:pic>
        <p:nvPicPr>
          <p:cNvPr id="133" name="Google Shape;133;p22"/>
          <p:cNvPicPr preferRelativeResize="0"/>
          <p:nvPr/>
        </p:nvPicPr>
        <p:blipFill>
          <a:blip r:embed="rId3">
            <a:alphaModFix/>
          </a:blip>
          <a:stretch>
            <a:fillRect/>
          </a:stretch>
        </p:blipFill>
        <p:spPr>
          <a:xfrm>
            <a:off x="178000" y="132850"/>
            <a:ext cx="1077100" cy="1252673"/>
          </a:xfrm>
          <a:prstGeom prst="rect">
            <a:avLst/>
          </a:prstGeom>
          <a:noFill/>
          <a:ln>
            <a:noFill/>
          </a:ln>
        </p:spPr>
      </p:pic>
      <p:sp>
        <p:nvSpPr>
          <p:cNvPr id="134" name="Google Shape;134;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35" name="Google Shape;135;p22"/>
          <p:cNvPicPr preferRelativeResize="0"/>
          <p:nvPr/>
        </p:nvPicPr>
        <p:blipFill>
          <a:blip r:embed="rId4">
            <a:alphaModFix/>
          </a:blip>
          <a:stretch>
            <a:fillRect/>
          </a:stretch>
        </p:blipFill>
        <p:spPr>
          <a:xfrm>
            <a:off x="152400" y="2179598"/>
            <a:ext cx="8839198" cy="1051148"/>
          </a:xfrm>
          <a:prstGeom prst="rect">
            <a:avLst/>
          </a:prstGeom>
          <a:noFill/>
          <a:ln>
            <a:noFill/>
          </a:ln>
        </p:spPr>
      </p:pic>
      <p:sp>
        <p:nvSpPr>
          <p:cNvPr id="136" name="Google Shape;136;p22"/>
          <p:cNvSpPr txBox="1"/>
          <p:nvPr>
            <p:ph idx="1" type="body"/>
          </p:nvPr>
        </p:nvSpPr>
        <p:spPr>
          <a:xfrm>
            <a:off x="1332600" y="4678500"/>
            <a:ext cx="6478800" cy="749100"/>
          </a:xfrm>
          <a:prstGeom prst="rect">
            <a:avLst/>
          </a:prstGeom>
        </p:spPr>
        <p:txBody>
          <a:bodyPr anchorCtr="0" anchor="ctr" bIns="91425" lIns="91425" spcFirstLastPara="1" rIns="91425" wrap="square" tIns="91425">
            <a:noAutofit/>
          </a:bodyPr>
          <a:lstStyle/>
          <a:p>
            <a:pPr indent="0" lvl="0" marL="0" rtl="0" algn="ctr">
              <a:lnSpc>
                <a:spcPct val="10227"/>
              </a:lnSpc>
              <a:spcBef>
                <a:spcPts val="1200"/>
              </a:spcBef>
              <a:spcAft>
                <a:spcPts val="0"/>
              </a:spcAft>
              <a:buNone/>
            </a:pPr>
            <a:r>
              <a:rPr lang="en-GB" sz="1200">
                <a:solidFill>
                  <a:schemeClr val="dk1"/>
                </a:solidFill>
              </a:rPr>
              <a:t>Рисунок 5. Визуализация вычислительного эксперимента</a:t>
            </a:r>
            <a:endParaRPr sz="1200">
              <a:solidFill>
                <a:schemeClr val="dk1"/>
              </a:solidFill>
            </a:endParaRPr>
          </a:p>
          <a:p>
            <a:pPr indent="0" lvl="0" marL="0" rtl="0" algn="ctr">
              <a:lnSpc>
                <a:spcPct val="105000"/>
              </a:lnSpc>
              <a:spcBef>
                <a:spcPts val="0"/>
              </a:spcBef>
              <a:spcAft>
                <a:spcPts val="1200"/>
              </a:spcAft>
              <a:buNone/>
            </a:pPr>
            <a:r>
              <a:t/>
            </a:r>
            <a:endParaRPr sz="1600">
              <a:solidFill>
                <a:schemeClr val="dk1"/>
              </a:solidFill>
              <a:latin typeface="Century Gothic"/>
              <a:ea typeface="Century Gothic"/>
              <a:cs typeface="Century Gothic"/>
              <a:sym typeface="Century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1332600" y="0"/>
            <a:ext cx="6478800" cy="1385400"/>
          </a:xfrm>
          <a:prstGeom prst="rect">
            <a:avLst/>
          </a:prstGeom>
        </p:spPr>
        <p:txBody>
          <a:bodyPr anchorCtr="0" anchor="ctr" bIns="91425" lIns="91425" spcFirstLastPara="1" rIns="91425" wrap="square" tIns="91425">
            <a:noAutofit/>
          </a:bodyPr>
          <a:lstStyle/>
          <a:p>
            <a:pPr indent="0" lvl="0" marL="0" rtl="0" algn="ctr">
              <a:lnSpc>
                <a:spcPct val="9782"/>
              </a:lnSpc>
              <a:spcBef>
                <a:spcPts val="2400"/>
              </a:spcBef>
              <a:spcAft>
                <a:spcPts val="600"/>
              </a:spcAft>
              <a:buNone/>
            </a:pPr>
            <a:r>
              <a:rPr lang="en-GB" sz="2400">
                <a:latin typeface="Times New Roman"/>
                <a:ea typeface="Times New Roman"/>
                <a:cs typeface="Times New Roman"/>
                <a:sym typeface="Times New Roman"/>
              </a:rPr>
              <a:t>2.3 Практическое применение модели</a:t>
            </a:r>
            <a:endParaRPr sz="2400">
              <a:latin typeface="Times New Roman"/>
              <a:ea typeface="Times New Roman"/>
              <a:cs typeface="Times New Roman"/>
              <a:sym typeface="Times New Roman"/>
            </a:endParaRPr>
          </a:p>
        </p:txBody>
      </p:sp>
      <p:pic>
        <p:nvPicPr>
          <p:cNvPr id="142" name="Google Shape;142;p23"/>
          <p:cNvPicPr preferRelativeResize="0"/>
          <p:nvPr/>
        </p:nvPicPr>
        <p:blipFill>
          <a:blip r:embed="rId3">
            <a:alphaModFix/>
          </a:blip>
          <a:stretch>
            <a:fillRect/>
          </a:stretch>
        </p:blipFill>
        <p:spPr>
          <a:xfrm>
            <a:off x="178000" y="132850"/>
            <a:ext cx="1077100" cy="1252673"/>
          </a:xfrm>
          <a:prstGeom prst="rect">
            <a:avLst/>
          </a:prstGeom>
          <a:noFill/>
          <a:ln>
            <a:noFill/>
          </a:ln>
        </p:spPr>
      </p:pic>
      <p:sp>
        <p:nvSpPr>
          <p:cNvPr id="143" name="Google Shape;14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44" name="Google Shape;144;p23" title="Chart"/>
          <p:cNvPicPr preferRelativeResize="0"/>
          <p:nvPr/>
        </p:nvPicPr>
        <p:blipFill>
          <a:blip r:embed="rId4">
            <a:alphaModFix/>
          </a:blip>
          <a:stretch>
            <a:fillRect/>
          </a:stretch>
        </p:blipFill>
        <p:spPr>
          <a:xfrm>
            <a:off x="1775437" y="1209925"/>
            <a:ext cx="5593127" cy="3453300"/>
          </a:xfrm>
          <a:prstGeom prst="rect">
            <a:avLst/>
          </a:prstGeom>
          <a:noFill/>
          <a:ln>
            <a:noFill/>
          </a:ln>
        </p:spPr>
      </p:pic>
      <p:sp>
        <p:nvSpPr>
          <p:cNvPr id="145" name="Google Shape;145;p23"/>
          <p:cNvSpPr txBox="1"/>
          <p:nvPr>
            <p:ph idx="1" type="body"/>
          </p:nvPr>
        </p:nvSpPr>
        <p:spPr>
          <a:xfrm>
            <a:off x="1332600" y="4678500"/>
            <a:ext cx="6478800" cy="749100"/>
          </a:xfrm>
          <a:prstGeom prst="rect">
            <a:avLst/>
          </a:prstGeom>
        </p:spPr>
        <p:txBody>
          <a:bodyPr anchorCtr="0" anchor="ctr" bIns="91425" lIns="91425" spcFirstLastPara="1" rIns="91425" wrap="square" tIns="91425">
            <a:noAutofit/>
          </a:bodyPr>
          <a:lstStyle/>
          <a:p>
            <a:pPr indent="0" lvl="0" marL="0" rtl="0" algn="ctr">
              <a:lnSpc>
                <a:spcPct val="10227"/>
              </a:lnSpc>
              <a:spcBef>
                <a:spcPts val="1200"/>
              </a:spcBef>
              <a:spcAft>
                <a:spcPts val="0"/>
              </a:spcAft>
              <a:buNone/>
            </a:pPr>
            <a:r>
              <a:rPr lang="en-GB" sz="1200">
                <a:solidFill>
                  <a:schemeClr val="dk1"/>
                </a:solidFill>
              </a:rPr>
              <a:t>Рисунок 6. Результаты вычислительного эксперимента</a:t>
            </a:r>
            <a:endParaRPr sz="1200">
              <a:solidFill>
                <a:schemeClr val="dk1"/>
              </a:solidFill>
            </a:endParaRPr>
          </a:p>
          <a:p>
            <a:pPr indent="0" lvl="0" marL="0" rtl="0" algn="ctr">
              <a:lnSpc>
                <a:spcPct val="105000"/>
              </a:lnSpc>
              <a:spcBef>
                <a:spcPts val="0"/>
              </a:spcBef>
              <a:spcAft>
                <a:spcPts val="1200"/>
              </a:spcAft>
              <a:buNone/>
            </a:pPr>
            <a:r>
              <a:t/>
            </a:r>
            <a:endParaRPr sz="1600">
              <a:solidFill>
                <a:schemeClr val="dk1"/>
              </a:solidFill>
              <a:latin typeface="Century Gothic"/>
              <a:ea typeface="Century Gothic"/>
              <a:cs typeface="Century Gothic"/>
              <a:sym typeface="Century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1332600" y="0"/>
            <a:ext cx="6478800" cy="1385400"/>
          </a:xfrm>
          <a:prstGeom prst="rect">
            <a:avLst/>
          </a:prstGeom>
        </p:spPr>
        <p:txBody>
          <a:bodyPr anchorCtr="0" anchor="ctr" bIns="91425" lIns="91425" spcFirstLastPara="1" rIns="91425" wrap="square" tIns="91425">
            <a:noAutofit/>
          </a:bodyPr>
          <a:lstStyle/>
          <a:p>
            <a:pPr indent="0" lvl="0" marL="0" rtl="0" algn="ctr">
              <a:lnSpc>
                <a:spcPct val="104347"/>
              </a:lnSpc>
              <a:spcBef>
                <a:spcPts val="2400"/>
              </a:spcBef>
              <a:spcAft>
                <a:spcPts val="600"/>
              </a:spcAft>
              <a:buNone/>
            </a:pPr>
            <a:r>
              <a:rPr lang="en-GB" sz="1800">
                <a:latin typeface="Times New Roman"/>
                <a:ea typeface="Times New Roman"/>
                <a:cs typeface="Times New Roman"/>
                <a:sym typeface="Times New Roman"/>
              </a:rPr>
              <a:t>Заключение</a:t>
            </a:r>
            <a:endParaRPr sz="2600">
              <a:latin typeface="Times New Roman"/>
              <a:ea typeface="Times New Roman"/>
              <a:cs typeface="Times New Roman"/>
              <a:sym typeface="Times New Roman"/>
            </a:endParaRPr>
          </a:p>
        </p:txBody>
      </p:sp>
      <p:sp>
        <p:nvSpPr>
          <p:cNvPr id="151" name="Google Shape;151;p24"/>
          <p:cNvSpPr txBox="1"/>
          <p:nvPr>
            <p:ph idx="1" type="body"/>
          </p:nvPr>
        </p:nvSpPr>
        <p:spPr>
          <a:xfrm>
            <a:off x="1332600" y="1084050"/>
            <a:ext cx="6478800" cy="3694200"/>
          </a:xfrm>
          <a:prstGeom prst="rect">
            <a:avLst/>
          </a:prstGeom>
        </p:spPr>
        <p:txBody>
          <a:bodyPr anchorCtr="0" anchor="ctr" bIns="91425" lIns="91425" spcFirstLastPara="1" rIns="91425" wrap="square" tIns="91425">
            <a:spAutoFit/>
          </a:bodyPr>
          <a:lstStyle/>
          <a:p>
            <a:pPr indent="0" lvl="0" marL="0" rtl="0" algn="l">
              <a:lnSpc>
                <a:spcPct val="7363"/>
              </a:lnSpc>
              <a:spcBef>
                <a:spcPts val="1200"/>
              </a:spcBef>
              <a:spcAft>
                <a:spcPts val="0"/>
              </a:spcAft>
              <a:buNone/>
            </a:pPr>
            <a:r>
              <a:rPr lang="en-GB" sz="1600">
                <a:solidFill>
                  <a:schemeClr val="dk1"/>
                </a:solidFill>
                <a:latin typeface="Times New Roman"/>
                <a:ea typeface="Times New Roman"/>
                <a:cs typeface="Times New Roman"/>
                <a:sym typeface="Times New Roman"/>
              </a:rPr>
              <a:t>В ходе исследования были рассмотрены различные методы моделирования транспортных систем, включая макроскопические, мезоскопические и микроскопические модели. </a:t>
            </a:r>
            <a:endParaRPr sz="1600">
              <a:solidFill>
                <a:schemeClr val="dk1"/>
              </a:solidFill>
              <a:latin typeface="Times New Roman"/>
              <a:ea typeface="Times New Roman"/>
              <a:cs typeface="Times New Roman"/>
              <a:sym typeface="Times New Roman"/>
            </a:endParaRPr>
          </a:p>
          <a:p>
            <a:pPr indent="0" lvl="0" marL="0" rtl="0" algn="l">
              <a:lnSpc>
                <a:spcPct val="7363"/>
              </a:lnSpc>
              <a:spcBef>
                <a:spcPts val="1200"/>
              </a:spcBef>
              <a:spcAft>
                <a:spcPts val="0"/>
              </a:spcAft>
              <a:buNone/>
            </a:pPr>
            <a:r>
              <a:rPr lang="en-GB" sz="1600">
                <a:solidFill>
                  <a:schemeClr val="dk1"/>
                </a:solidFill>
                <a:latin typeface="Times New Roman"/>
                <a:ea typeface="Times New Roman"/>
                <a:cs typeface="Times New Roman"/>
                <a:sym typeface="Times New Roman"/>
              </a:rPr>
              <a:t>В результате была предложена компьютерная модель транспортных потоков, которая также включает в себя моделирование транспортной инфраструктуры и поведение транспортных средств. Были рассмотрены практические примеры применения модели для обеспечения более эффективной работы транспортной системы.</a:t>
            </a:r>
            <a:endParaRPr sz="1600">
              <a:solidFill>
                <a:schemeClr val="dk1"/>
              </a:solidFill>
              <a:latin typeface="Times New Roman"/>
              <a:ea typeface="Times New Roman"/>
              <a:cs typeface="Times New Roman"/>
              <a:sym typeface="Times New Roman"/>
            </a:endParaRPr>
          </a:p>
          <a:p>
            <a:pPr indent="0" lvl="0" marL="0" rtl="0" algn="l">
              <a:lnSpc>
                <a:spcPct val="7363"/>
              </a:lnSpc>
              <a:spcBef>
                <a:spcPts val="1200"/>
              </a:spcBef>
              <a:spcAft>
                <a:spcPts val="800"/>
              </a:spcAft>
              <a:buClr>
                <a:srgbClr val="000000"/>
              </a:buClr>
              <a:buSzPts val="1100"/>
              <a:buFont typeface="Arial"/>
              <a:buNone/>
            </a:pPr>
            <a:r>
              <a:rPr lang="en-GB" sz="1600">
                <a:solidFill>
                  <a:schemeClr val="dk1"/>
                </a:solidFill>
                <a:latin typeface="Times New Roman"/>
                <a:ea typeface="Times New Roman"/>
                <a:cs typeface="Times New Roman"/>
                <a:sym typeface="Times New Roman"/>
              </a:rPr>
              <a:t>В ходе проведения экспериментов были выявлены некоторые проблемы, связанные с точностью модели. Однако модель все еще может быть использована в различных целях, а также на ее основе может быть создана более совершенная модель, корректно прогнозирующая поведение потоков в различных ситуациях.</a:t>
            </a:r>
            <a:endParaRPr sz="1600">
              <a:solidFill>
                <a:schemeClr val="dk1"/>
              </a:solidFill>
              <a:latin typeface="Times New Roman"/>
              <a:ea typeface="Times New Roman"/>
              <a:cs typeface="Times New Roman"/>
              <a:sym typeface="Times New Roman"/>
            </a:endParaRPr>
          </a:p>
        </p:txBody>
      </p:sp>
      <p:pic>
        <p:nvPicPr>
          <p:cNvPr id="152" name="Google Shape;152;p24"/>
          <p:cNvPicPr preferRelativeResize="0"/>
          <p:nvPr/>
        </p:nvPicPr>
        <p:blipFill>
          <a:blip r:embed="rId3">
            <a:alphaModFix/>
          </a:blip>
          <a:stretch>
            <a:fillRect/>
          </a:stretch>
        </p:blipFill>
        <p:spPr>
          <a:xfrm>
            <a:off x="178000" y="132850"/>
            <a:ext cx="1077100" cy="1252673"/>
          </a:xfrm>
          <a:prstGeom prst="rect">
            <a:avLst/>
          </a:prstGeom>
          <a:noFill/>
          <a:ln>
            <a:noFill/>
          </a:ln>
        </p:spPr>
      </p:pic>
      <p:sp>
        <p:nvSpPr>
          <p:cNvPr id="153" name="Google Shape;15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1332600" y="0"/>
            <a:ext cx="6478800" cy="1385400"/>
          </a:xfrm>
          <a:prstGeom prst="rect">
            <a:avLst/>
          </a:prstGeom>
        </p:spPr>
        <p:txBody>
          <a:bodyPr anchorCtr="0" anchor="ctr" bIns="91425" lIns="91425" spcFirstLastPara="1" rIns="91425" wrap="square" tIns="91425">
            <a:noAutofit/>
          </a:bodyPr>
          <a:lstStyle/>
          <a:p>
            <a:pPr indent="0" lvl="0" marL="0" rtl="0" algn="ctr">
              <a:lnSpc>
                <a:spcPct val="104347"/>
              </a:lnSpc>
              <a:spcBef>
                <a:spcPts val="2400"/>
              </a:spcBef>
              <a:spcAft>
                <a:spcPts val="600"/>
              </a:spcAft>
              <a:buNone/>
            </a:pPr>
            <a:r>
              <a:rPr lang="en-GB" sz="1800">
                <a:latin typeface="Times New Roman"/>
                <a:ea typeface="Times New Roman"/>
                <a:cs typeface="Times New Roman"/>
                <a:sym typeface="Times New Roman"/>
              </a:rPr>
              <a:t>Источники</a:t>
            </a:r>
            <a:endParaRPr sz="2600">
              <a:latin typeface="Times New Roman"/>
              <a:ea typeface="Times New Roman"/>
              <a:cs typeface="Times New Roman"/>
              <a:sym typeface="Times New Roman"/>
            </a:endParaRPr>
          </a:p>
        </p:txBody>
      </p:sp>
      <p:sp>
        <p:nvSpPr>
          <p:cNvPr id="159" name="Google Shape;159;p25"/>
          <p:cNvSpPr txBox="1"/>
          <p:nvPr>
            <p:ph idx="1" type="body"/>
          </p:nvPr>
        </p:nvSpPr>
        <p:spPr>
          <a:xfrm>
            <a:off x="1332600" y="1084050"/>
            <a:ext cx="6478800" cy="3955800"/>
          </a:xfrm>
          <a:prstGeom prst="rect">
            <a:avLst/>
          </a:prstGeom>
        </p:spPr>
        <p:txBody>
          <a:bodyPr anchorCtr="0" anchor="ctr" bIns="91425" lIns="91425" spcFirstLastPara="1" rIns="91425" wrap="square" tIns="91425">
            <a:spAutoFit/>
          </a:bodyPr>
          <a:lstStyle/>
          <a:p>
            <a:pPr indent="139700" lvl="0" marL="0" rtl="0" algn="l">
              <a:lnSpc>
                <a:spcPct val="150000"/>
              </a:lnSpc>
              <a:spcBef>
                <a:spcPts val="0"/>
              </a:spcBef>
              <a:spcAft>
                <a:spcPts val="0"/>
              </a:spcAft>
              <a:buClr>
                <a:schemeClr val="dk1"/>
              </a:buClr>
              <a:buSzPts val="1400"/>
              <a:buFont typeface="Times New Roman"/>
              <a:buAutoNum type="arabicPeriod"/>
            </a:pPr>
            <a:r>
              <a:rPr lang="en-GB" sz="1400">
                <a:solidFill>
                  <a:schemeClr val="dk1"/>
                </a:solidFill>
                <a:latin typeface="Times New Roman"/>
                <a:ea typeface="Times New Roman"/>
                <a:cs typeface="Times New Roman"/>
                <a:sym typeface="Times New Roman"/>
              </a:rPr>
              <a:t>Недяк А.В., Рудзейт О.Ю., Зайнетдинов А.Р. Классификация методов моделирования транспортных потоков // Вестник Евразийской науки, 2019 №6, </a:t>
            </a:r>
            <a:endParaRPr sz="1400">
              <a:solidFill>
                <a:schemeClr val="dk1"/>
              </a:solidFill>
              <a:latin typeface="Times New Roman"/>
              <a:ea typeface="Times New Roman"/>
              <a:cs typeface="Times New Roman"/>
              <a:sym typeface="Times New Roman"/>
            </a:endParaRPr>
          </a:p>
          <a:p>
            <a:pPr indent="139700" lvl="0" marL="0" rtl="0" algn="l">
              <a:lnSpc>
                <a:spcPct val="150000"/>
              </a:lnSpc>
              <a:spcBef>
                <a:spcPts val="0"/>
              </a:spcBef>
              <a:spcAft>
                <a:spcPts val="0"/>
              </a:spcAft>
              <a:buClr>
                <a:schemeClr val="dk1"/>
              </a:buClr>
              <a:buSzPts val="1400"/>
              <a:buFont typeface="Times New Roman"/>
              <a:buAutoNum type="arabicPeriod"/>
            </a:pPr>
            <a:r>
              <a:rPr lang="en-GB" sz="1400">
                <a:solidFill>
                  <a:schemeClr val="dk1"/>
                </a:solidFill>
                <a:latin typeface="Times New Roman"/>
                <a:ea typeface="Times New Roman"/>
                <a:cs typeface="Times New Roman"/>
                <a:sym typeface="Times New Roman"/>
              </a:rPr>
              <a:t>Тохиров Тохиржон Исломжонович Основы моделирование транспортных систем // Международный журнал прикладных наук и технологий «Integral». 2020. №4. </a:t>
            </a:r>
            <a:endParaRPr sz="1400">
              <a:solidFill>
                <a:schemeClr val="dk1"/>
              </a:solidFill>
              <a:latin typeface="Times New Roman"/>
              <a:ea typeface="Times New Roman"/>
              <a:cs typeface="Times New Roman"/>
              <a:sym typeface="Times New Roman"/>
            </a:endParaRPr>
          </a:p>
          <a:p>
            <a:pPr indent="139700" lvl="0" marL="0" rtl="0" algn="l">
              <a:lnSpc>
                <a:spcPct val="150000"/>
              </a:lnSpc>
              <a:spcBef>
                <a:spcPts val="0"/>
              </a:spcBef>
              <a:spcAft>
                <a:spcPts val="0"/>
              </a:spcAft>
              <a:buClr>
                <a:schemeClr val="dk1"/>
              </a:buClr>
              <a:buSzPts val="1400"/>
              <a:buFont typeface="Times New Roman"/>
              <a:buAutoNum type="arabicPeriod"/>
            </a:pPr>
            <a:r>
              <a:rPr lang="en-GB" sz="1400">
                <a:solidFill>
                  <a:schemeClr val="dk1"/>
                </a:solidFill>
                <a:latin typeface="Times New Roman"/>
                <a:ea typeface="Times New Roman"/>
                <a:cs typeface="Times New Roman"/>
                <a:sym typeface="Times New Roman"/>
              </a:rPr>
              <a:t>Бояршинов К. Н., Пендер Е. А. Моделирование транспортных потоков на микроуровне // ОмГТУ. 2012. №1.</a:t>
            </a:r>
            <a:endParaRPr sz="1400">
              <a:solidFill>
                <a:schemeClr val="dk1"/>
              </a:solidFill>
              <a:latin typeface="Times New Roman"/>
              <a:ea typeface="Times New Roman"/>
              <a:cs typeface="Times New Roman"/>
              <a:sym typeface="Times New Roman"/>
            </a:endParaRPr>
          </a:p>
          <a:p>
            <a:pPr indent="139700" lvl="0" marL="0" rtl="0" algn="l">
              <a:lnSpc>
                <a:spcPct val="150000"/>
              </a:lnSpc>
              <a:spcBef>
                <a:spcPts val="0"/>
              </a:spcBef>
              <a:spcAft>
                <a:spcPts val="0"/>
              </a:spcAft>
              <a:buClr>
                <a:schemeClr val="dk1"/>
              </a:buClr>
              <a:buSzPts val="1400"/>
              <a:buFont typeface="Times New Roman"/>
              <a:buAutoNum type="arabicPeriod"/>
            </a:pPr>
            <a:r>
              <a:rPr lang="en-GB" sz="1400">
                <a:solidFill>
                  <a:schemeClr val="dk1"/>
                </a:solidFill>
                <a:latin typeface="Times New Roman"/>
                <a:ea typeface="Times New Roman"/>
                <a:cs typeface="Times New Roman"/>
                <a:sym typeface="Times New Roman"/>
              </a:rPr>
              <a:t>Троицкая Н. А. Единая транспортная система: Учебник для студентов учреждений сред. проф. образования . — М.: Издательский центр «Академия», 2003. — 240 с.</a:t>
            </a:r>
            <a:endParaRPr sz="1400">
              <a:solidFill>
                <a:schemeClr val="dk1"/>
              </a:solidFill>
              <a:latin typeface="Times New Roman"/>
              <a:ea typeface="Times New Roman"/>
              <a:cs typeface="Times New Roman"/>
              <a:sym typeface="Times New Roman"/>
            </a:endParaRPr>
          </a:p>
          <a:p>
            <a:pPr indent="139700" lvl="0" marL="0" rtl="0" algn="l">
              <a:lnSpc>
                <a:spcPct val="150000"/>
              </a:lnSpc>
              <a:spcBef>
                <a:spcPts val="0"/>
              </a:spcBef>
              <a:spcAft>
                <a:spcPts val="0"/>
              </a:spcAft>
              <a:buClr>
                <a:schemeClr val="dk1"/>
              </a:buClr>
              <a:buSzPts val="1400"/>
              <a:buFont typeface="Times New Roman"/>
              <a:buAutoNum type="arabicPeriod"/>
            </a:pPr>
            <a:r>
              <a:rPr lang="en-GB" sz="1400">
                <a:solidFill>
                  <a:schemeClr val="dk1"/>
                </a:solidFill>
                <a:latin typeface="Times New Roman"/>
                <a:ea typeface="Times New Roman"/>
                <a:cs typeface="Times New Roman"/>
                <a:sym typeface="Times New Roman"/>
              </a:rPr>
              <a:t>В. Г. Галабурда, В. А. Персианов, А. А. Тимошин и др. Единая транспортная система: Учеб.для вузов.;-М.: Транспорт, 1996. — 295с.</a:t>
            </a:r>
            <a:endParaRPr sz="1500">
              <a:solidFill>
                <a:schemeClr val="dk1"/>
              </a:solidFill>
            </a:endParaRPr>
          </a:p>
        </p:txBody>
      </p:sp>
      <p:pic>
        <p:nvPicPr>
          <p:cNvPr id="160" name="Google Shape;160;p25"/>
          <p:cNvPicPr preferRelativeResize="0"/>
          <p:nvPr/>
        </p:nvPicPr>
        <p:blipFill>
          <a:blip r:embed="rId3">
            <a:alphaModFix/>
          </a:blip>
          <a:stretch>
            <a:fillRect/>
          </a:stretch>
        </p:blipFill>
        <p:spPr>
          <a:xfrm>
            <a:off x="178000" y="132850"/>
            <a:ext cx="1077100" cy="1252673"/>
          </a:xfrm>
          <a:prstGeom prst="rect">
            <a:avLst/>
          </a:prstGeom>
          <a:noFill/>
          <a:ln>
            <a:noFill/>
          </a:ln>
        </p:spPr>
      </p:pic>
      <p:sp>
        <p:nvSpPr>
          <p:cNvPr id="161" name="Google Shape;16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1332600" y="0"/>
            <a:ext cx="6478800" cy="1385400"/>
          </a:xfrm>
          <a:prstGeom prst="rect">
            <a:avLst/>
          </a:prstGeom>
        </p:spPr>
        <p:txBody>
          <a:bodyPr anchorCtr="0" anchor="ctr" bIns="91425" lIns="91425" spcFirstLastPara="1" rIns="91425" wrap="square" tIns="91425">
            <a:noAutofit/>
          </a:bodyPr>
          <a:lstStyle/>
          <a:p>
            <a:pPr indent="0" lvl="0" marL="0" rtl="0" algn="ctr">
              <a:lnSpc>
                <a:spcPct val="9782"/>
              </a:lnSpc>
              <a:spcBef>
                <a:spcPts val="2400"/>
              </a:spcBef>
              <a:spcAft>
                <a:spcPts val="600"/>
              </a:spcAft>
              <a:buNone/>
            </a:pPr>
            <a:r>
              <a:rPr lang="en-GB" sz="2400">
                <a:latin typeface="Times New Roman"/>
                <a:ea typeface="Times New Roman"/>
                <a:cs typeface="Times New Roman"/>
                <a:sym typeface="Times New Roman"/>
              </a:rPr>
              <a:t>Введение</a:t>
            </a:r>
            <a:endParaRPr sz="2400">
              <a:latin typeface="Times New Roman"/>
              <a:ea typeface="Times New Roman"/>
              <a:cs typeface="Times New Roman"/>
              <a:sym typeface="Times New Roman"/>
            </a:endParaRPr>
          </a:p>
        </p:txBody>
      </p:sp>
      <p:sp>
        <p:nvSpPr>
          <p:cNvPr id="63" name="Google Shape;63;p14"/>
          <p:cNvSpPr txBox="1"/>
          <p:nvPr>
            <p:ph idx="1" type="body"/>
          </p:nvPr>
        </p:nvSpPr>
        <p:spPr>
          <a:xfrm>
            <a:off x="1332600" y="1385525"/>
            <a:ext cx="6478800" cy="2986200"/>
          </a:xfrm>
          <a:prstGeom prst="rect">
            <a:avLst/>
          </a:prstGeom>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en-GB" sz="1400">
                <a:solidFill>
                  <a:schemeClr val="dk1"/>
                </a:solidFill>
                <a:latin typeface="Times New Roman"/>
                <a:ea typeface="Times New Roman"/>
                <a:cs typeface="Times New Roman"/>
                <a:sym typeface="Times New Roman"/>
              </a:rPr>
              <a:t>Цель работы: разработка компьютерной модели транспортных потоков. Для достижения цели необходимо выполнить следующие задачи:</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AutoNum type="arabicPeriod"/>
            </a:pPr>
            <a:r>
              <a:rPr lang="en-GB" sz="1400">
                <a:solidFill>
                  <a:schemeClr val="dk1"/>
                </a:solidFill>
                <a:latin typeface="Times New Roman"/>
                <a:ea typeface="Times New Roman"/>
                <a:cs typeface="Times New Roman"/>
                <a:sym typeface="Times New Roman"/>
              </a:rPr>
              <a:t>Изучение методов моделирования транспортных систем.</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AutoNum type="arabicPeriod"/>
            </a:pPr>
            <a:r>
              <a:rPr lang="en-GB" sz="1400">
                <a:solidFill>
                  <a:schemeClr val="dk1"/>
                </a:solidFill>
                <a:latin typeface="Times New Roman"/>
                <a:ea typeface="Times New Roman"/>
                <a:cs typeface="Times New Roman"/>
                <a:sym typeface="Times New Roman"/>
              </a:rPr>
              <a:t>Разработка модели транспортных потоков, включающей в себя моделирование транспортной инфраструктуры и поведения транспортных средств.</a:t>
            </a:r>
            <a:endParaRPr sz="1400">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AutoNum type="arabicPeriod"/>
            </a:pPr>
            <a:r>
              <a:rPr lang="en-GB" sz="1400">
                <a:solidFill>
                  <a:schemeClr val="dk1"/>
                </a:solidFill>
                <a:latin typeface="Times New Roman"/>
                <a:ea typeface="Times New Roman"/>
                <a:cs typeface="Times New Roman"/>
                <a:sym typeface="Times New Roman"/>
              </a:rPr>
              <a:t>Практическое применение разработанной модели транспортной системы, включающей в себя  вычислительный эксперимент и анализ полученных результатов.</a:t>
            </a:r>
            <a:endParaRPr sz="1400">
              <a:solidFill>
                <a:schemeClr val="dk1"/>
              </a:solidFill>
              <a:latin typeface="Times New Roman"/>
              <a:ea typeface="Times New Roman"/>
              <a:cs typeface="Times New Roman"/>
              <a:sym typeface="Times New Roman"/>
            </a:endParaRPr>
          </a:p>
        </p:txBody>
      </p:sp>
      <p:pic>
        <p:nvPicPr>
          <p:cNvPr id="64" name="Google Shape;64;p14"/>
          <p:cNvPicPr preferRelativeResize="0"/>
          <p:nvPr/>
        </p:nvPicPr>
        <p:blipFill>
          <a:blip r:embed="rId3">
            <a:alphaModFix/>
          </a:blip>
          <a:stretch>
            <a:fillRect/>
          </a:stretch>
        </p:blipFill>
        <p:spPr>
          <a:xfrm>
            <a:off x="178000" y="132850"/>
            <a:ext cx="1077100" cy="1252673"/>
          </a:xfrm>
          <a:prstGeom prst="rect">
            <a:avLst/>
          </a:prstGeom>
          <a:noFill/>
          <a:ln>
            <a:noFill/>
          </a:ln>
        </p:spPr>
      </p:pic>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1332600" y="0"/>
            <a:ext cx="6478800" cy="1385400"/>
          </a:xfrm>
          <a:prstGeom prst="rect">
            <a:avLst/>
          </a:prstGeom>
        </p:spPr>
        <p:txBody>
          <a:bodyPr anchorCtr="0" anchor="ctr" bIns="91425" lIns="91425" spcFirstLastPara="1" rIns="91425" wrap="square" tIns="91425">
            <a:noAutofit/>
          </a:bodyPr>
          <a:lstStyle/>
          <a:p>
            <a:pPr indent="0" lvl="0" marL="0" rtl="0" algn="ctr">
              <a:lnSpc>
                <a:spcPct val="9782"/>
              </a:lnSpc>
              <a:spcBef>
                <a:spcPts val="2400"/>
              </a:spcBef>
              <a:spcAft>
                <a:spcPts val="600"/>
              </a:spcAft>
              <a:buNone/>
            </a:pPr>
            <a:r>
              <a:rPr lang="en-GB" sz="2400">
                <a:latin typeface="Times New Roman"/>
                <a:ea typeface="Times New Roman"/>
                <a:cs typeface="Times New Roman"/>
                <a:sym typeface="Times New Roman"/>
              </a:rPr>
              <a:t>1. Методы моделирования транспортных систем</a:t>
            </a:r>
            <a:endParaRPr sz="2400">
              <a:latin typeface="Times New Roman"/>
              <a:ea typeface="Times New Roman"/>
              <a:cs typeface="Times New Roman"/>
              <a:sym typeface="Times New Roman"/>
            </a:endParaRPr>
          </a:p>
        </p:txBody>
      </p:sp>
      <p:sp>
        <p:nvSpPr>
          <p:cNvPr id="71" name="Google Shape;71;p15"/>
          <p:cNvSpPr txBox="1"/>
          <p:nvPr>
            <p:ph idx="1" type="body"/>
          </p:nvPr>
        </p:nvSpPr>
        <p:spPr>
          <a:xfrm>
            <a:off x="1332600" y="1385525"/>
            <a:ext cx="6478800" cy="3181200"/>
          </a:xfrm>
          <a:prstGeom prst="rect">
            <a:avLst/>
          </a:prstGeom>
        </p:spPr>
        <p:txBody>
          <a:bodyPr anchorCtr="0" anchor="t" bIns="91425" lIns="91425" spcFirstLastPara="1" rIns="91425" wrap="square" tIns="91425">
            <a:spAutoFit/>
          </a:bodyPr>
          <a:lstStyle/>
          <a:p>
            <a:pPr indent="457200" lvl="0" marL="0" rtl="0" algn="just">
              <a:lnSpc>
                <a:spcPct val="7363"/>
              </a:lnSpc>
              <a:spcBef>
                <a:spcPts val="1200"/>
              </a:spcBef>
              <a:spcAft>
                <a:spcPts val="0"/>
              </a:spcAft>
              <a:buClr>
                <a:schemeClr val="dk1"/>
              </a:buClr>
              <a:buSzPts val="1100"/>
              <a:buFont typeface="Arial"/>
              <a:buNone/>
            </a:pPr>
            <a:r>
              <a:rPr lang="en-GB">
                <a:solidFill>
                  <a:schemeClr val="dk1"/>
                </a:solidFill>
                <a:latin typeface="Times New Roman"/>
                <a:ea typeface="Times New Roman"/>
                <a:cs typeface="Times New Roman"/>
                <a:sym typeface="Times New Roman"/>
              </a:rPr>
              <a:t>Моделирование транспортных систем – это подход, который включает в себя исследование элементов транспортной системы и ее взаимодействия с внешней средой. Общий смысл подходов состоит в том чтобы изолировать элементы наиболее относящиеся к рассматриваемой проблеме и сгруппировать их для последующего анализа, а остальные элементы учитываются только с точки зрения их взаимодействия с транспортной системой.</a:t>
            </a:r>
            <a:endParaRPr>
              <a:solidFill>
                <a:schemeClr val="dk1"/>
              </a:solidFill>
              <a:latin typeface="Times New Roman"/>
              <a:ea typeface="Times New Roman"/>
              <a:cs typeface="Times New Roman"/>
              <a:sym typeface="Times New Roman"/>
            </a:endParaRPr>
          </a:p>
          <a:p>
            <a:pPr indent="0" lvl="0" marL="0" rtl="0" algn="just">
              <a:lnSpc>
                <a:spcPct val="7363"/>
              </a:lnSpc>
              <a:spcBef>
                <a:spcPts val="1200"/>
              </a:spcBef>
              <a:spcAft>
                <a:spcPts val="0"/>
              </a:spcAft>
              <a:buClr>
                <a:schemeClr val="dk1"/>
              </a:buClr>
              <a:buSzPts val="1100"/>
              <a:buFont typeface="Arial"/>
              <a:buNone/>
            </a:pPr>
            <a:r>
              <a:t/>
            </a:r>
            <a:endParaRPr>
              <a:solidFill>
                <a:schemeClr val="dk1"/>
              </a:solidFill>
              <a:latin typeface="Times New Roman"/>
              <a:ea typeface="Times New Roman"/>
              <a:cs typeface="Times New Roman"/>
              <a:sym typeface="Times New Roman"/>
            </a:endParaRPr>
          </a:p>
          <a:p>
            <a:pPr indent="0" lvl="0" marL="0" rtl="0" algn="just">
              <a:lnSpc>
                <a:spcPct val="105000"/>
              </a:lnSpc>
              <a:spcBef>
                <a:spcPts val="800"/>
              </a:spcBef>
              <a:spcAft>
                <a:spcPts val="1200"/>
              </a:spcAft>
              <a:buNone/>
            </a:pPr>
            <a:r>
              <a:t/>
            </a:r>
            <a:endParaRPr sz="1600">
              <a:solidFill>
                <a:schemeClr val="dk1"/>
              </a:solidFill>
              <a:latin typeface="Century Gothic"/>
              <a:ea typeface="Century Gothic"/>
              <a:cs typeface="Century Gothic"/>
              <a:sym typeface="Century Gothic"/>
            </a:endParaRPr>
          </a:p>
        </p:txBody>
      </p:sp>
      <p:pic>
        <p:nvPicPr>
          <p:cNvPr id="72" name="Google Shape;72;p15"/>
          <p:cNvPicPr preferRelativeResize="0"/>
          <p:nvPr/>
        </p:nvPicPr>
        <p:blipFill>
          <a:blip r:embed="rId3">
            <a:alphaModFix/>
          </a:blip>
          <a:stretch>
            <a:fillRect/>
          </a:stretch>
        </p:blipFill>
        <p:spPr>
          <a:xfrm>
            <a:off x="178000" y="132850"/>
            <a:ext cx="1077100" cy="1252673"/>
          </a:xfrm>
          <a:prstGeom prst="rect">
            <a:avLst/>
          </a:prstGeom>
          <a:noFill/>
          <a:ln>
            <a:noFill/>
          </a:ln>
        </p:spPr>
      </p:pic>
      <p:sp>
        <p:nvSpPr>
          <p:cNvPr id="73" name="Google Shape;7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1332600" y="0"/>
            <a:ext cx="6478800" cy="1385400"/>
          </a:xfrm>
          <a:prstGeom prst="rect">
            <a:avLst/>
          </a:prstGeom>
        </p:spPr>
        <p:txBody>
          <a:bodyPr anchorCtr="0" anchor="ctr" bIns="91425" lIns="91425" spcFirstLastPara="1" rIns="91425" wrap="square" tIns="91425">
            <a:noAutofit/>
          </a:bodyPr>
          <a:lstStyle/>
          <a:p>
            <a:pPr indent="0" lvl="0" marL="0" rtl="0" algn="ctr">
              <a:lnSpc>
                <a:spcPct val="9782"/>
              </a:lnSpc>
              <a:spcBef>
                <a:spcPts val="2400"/>
              </a:spcBef>
              <a:spcAft>
                <a:spcPts val="600"/>
              </a:spcAft>
              <a:buNone/>
            </a:pPr>
            <a:r>
              <a:rPr lang="en-GB" sz="2400">
                <a:latin typeface="Times New Roman"/>
                <a:ea typeface="Times New Roman"/>
                <a:cs typeface="Times New Roman"/>
                <a:sym typeface="Times New Roman"/>
              </a:rPr>
              <a:t>Виды моделей</a:t>
            </a:r>
            <a:endParaRPr sz="2400">
              <a:latin typeface="Times New Roman"/>
              <a:ea typeface="Times New Roman"/>
              <a:cs typeface="Times New Roman"/>
              <a:sym typeface="Times New Roman"/>
            </a:endParaRPr>
          </a:p>
        </p:txBody>
      </p:sp>
      <p:sp>
        <p:nvSpPr>
          <p:cNvPr id="79" name="Google Shape;79;p16"/>
          <p:cNvSpPr txBox="1"/>
          <p:nvPr>
            <p:ph idx="1" type="body"/>
          </p:nvPr>
        </p:nvSpPr>
        <p:spPr>
          <a:xfrm>
            <a:off x="1332600" y="1385525"/>
            <a:ext cx="6478800" cy="3232500"/>
          </a:xfrm>
          <a:prstGeom prst="rect">
            <a:avLst/>
          </a:prstGeom>
        </p:spPr>
        <p:txBody>
          <a:bodyPr anchorCtr="0" anchor="t" bIns="91425" lIns="91425" spcFirstLastPara="1" rIns="91425" wrap="square" tIns="91425">
            <a:spAutoFit/>
          </a:bodyPr>
          <a:lstStyle/>
          <a:p>
            <a:pPr indent="0" lvl="0" marL="0" rtl="0" algn="just">
              <a:lnSpc>
                <a:spcPct val="9782"/>
              </a:lnSpc>
              <a:spcBef>
                <a:spcPts val="2400"/>
              </a:spcBef>
              <a:spcAft>
                <a:spcPts val="0"/>
              </a:spcAft>
              <a:buNone/>
            </a:pPr>
            <a:r>
              <a:rPr lang="en-GB" sz="1500">
                <a:solidFill>
                  <a:schemeClr val="dk1"/>
                </a:solidFill>
                <a:latin typeface="Times New Roman"/>
                <a:ea typeface="Times New Roman"/>
                <a:cs typeface="Times New Roman"/>
                <a:sym typeface="Times New Roman"/>
              </a:rPr>
              <a:t>Макроскопические модели – используются для изучения поведения транспортных систем в целом, используя такие данные, как объем трафика, средняя скорость движения транспорта и плотность потока. </a:t>
            </a:r>
            <a:endParaRPr sz="1500">
              <a:solidFill>
                <a:schemeClr val="dk1"/>
              </a:solidFill>
              <a:latin typeface="Times New Roman"/>
              <a:ea typeface="Times New Roman"/>
              <a:cs typeface="Times New Roman"/>
              <a:sym typeface="Times New Roman"/>
            </a:endParaRPr>
          </a:p>
          <a:p>
            <a:pPr indent="0" lvl="0" marL="0" rtl="0" algn="just">
              <a:lnSpc>
                <a:spcPct val="9782"/>
              </a:lnSpc>
              <a:spcBef>
                <a:spcPts val="2400"/>
              </a:spcBef>
              <a:spcAft>
                <a:spcPts val="0"/>
              </a:spcAft>
              <a:buNone/>
            </a:pPr>
            <a:r>
              <a:rPr lang="en-GB" sz="1500">
                <a:solidFill>
                  <a:schemeClr val="dk1"/>
                </a:solidFill>
                <a:latin typeface="Times New Roman"/>
                <a:ea typeface="Times New Roman"/>
                <a:cs typeface="Times New Roman"/>
                <a:sym typeface="Times New Roman"/>
              </a:rPr>
              <a:t>Мезоскопические модели – включают себя особенности макро- и микроскопических моделей. В них учитывается поведения каждой транспортной единицы, но их взаимодействие рассматривается на макроскопическом уровне.  </a:t>
            </a:r>
            <a:endParaRPr sz="1500">
              <a:solidFill>
                <a:schemeClr val="dk1"/>
              </a:solidFill>
              <a:latin typeface="Times New Roman"/>
              <a:ea typeface="Times New Roman"/>
              <a:cs typeface="Times New Roman"/>
              <a:sym typeface="Times New Roman"/>
            </a:endParaRPr>
          </a:p>
          <a:p>
            <a:pPr indent="0" lvl="0" marL="0" rtl="0" algn="just">
              <a:lnSpc>
                <a:spcPct val="9782"/>
              </a:lnSpc>
              <a:spcBef>
                <a:spcPts val="2400"/>
              </a:spcBef>
              <a:spcAft>
                <a:spcPts val="0"/>
              </a:spcAft>
              <a:buClr>
                <a:schemeClr val="dk1"/>
              </a:buClr>
              <a:buSzPts val="1100"/>
              <a:buFont typeface="Arial"/>
              <a:buNone/>
            </a:pPr>
            <a:r>
              <a:rPr lang="en-GB" sz="1500">
                <a:solidFill>
                  <a:schemeClr val="dk1"/>
                </a:solidFill>
                <a:latin typeface="Times New Roman"/>
                <a:ea typeface="Times New Roman"/>
                <a:cs typeface="Times New Roman"/>
                <a:sym typeface="Times New Roman"/>
              </a:rPr>
              <a:t>Микроскопические модели – описывают поведение отдельных элементов транспортной системы: автомобилей и пешеходов</a:t>
            </a:r>
            <a:endParaRPr sz="1500">
              <a:solidFill>
                <a:schemeClr val="dk1"/>
              </a:solidFill>
              <a:latin typeface="Times New Roman"/>
              <a:ea typeface="Times New Roman"/>
              <a:cs typeface="Times New Roman"/>
              <a:sym typeface="Times New Roman"/>
            </a:endParaRPr>
          </a:p>
          <a:p>
            <a:pPr indent="0" lvl="0" marL="0" rtl="0" algn="just">
              <a:lnSpc>
                <a:spcPct val="105000"/>
              </a:lnSpc>
              <a:spcBef>
                <a:spcPts val="600"/>
              </a:spcBef>
              <a:spcAft>
                <a:spcPts val="1200"/>
              </a:spcAft>
              <a:buNone/>
            </a:pPr>
            <a:r>
              <a:t/>
            </a:r>
            <a:endParaRPr>
              <a:solidFill>
                <a:schemeClr val="dk1"/>
              </a:solidFill>
              <a:latin typeface="Times New Roman"/>
              <a:ea typeface="Times New Roman"/>
              <a:cs typeface="Times New Roman"/>
              <a:sym typeface="Times New Roman"/>
            </a:endParaRPr>
          </a:p>
        </p:txBody>
      </p:sp>
      <p:pic>
        <p:nvPicPr>
          <p:cNvPr id="80" name="Google Shape;80;p16"/>
          <p:cNvPicPr preferRelativeResize="0"/>
          <p:nvPr/>
        </p:nvPicPr>
        <p:blipFill>
          <a:blip r:embed="rId3">
            <a:alphaModFix/>
          </a:blip>
          <a:stretch>
            <a:fillRect/>
          </a:stretch>
        </p:blipFill>
        <p:spPr>
          <a:xfrm>
            <a:off x="178000" y="132850"/>
            <a:ext cx="1077100" cy="1252673"/>
          </a:xfrm>
          <a:prstGeom prst="rect">
            <a:avLst/>
          </a:prstGeom>
          <a:noFill/>
          <a:ln>
            <a:noFill/>
          </a:ln>
        </p:spPr>
      </p:pic>
      <p:sp>
        <p:nvSpPr>
          <p:cNvPr id="81" name="Google Shape;8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1332600" y="0"/>
            <a:ext cx="6478800" cy="1385400"/>
          </a:xfrm>
          <a:prstGeom prst="rect">
            <a:avLst/>
          </a:prstGeom>
        </p:spPr>
        <p:txBody>
          <a:bodyPr anchorCtr="0" anchor="ctr" bIns="91425" lIns="91425" spcFirstLastPara="1" rIns="91425" wrap="square" tIns="91425">
            <a:noAutofit/>
          </a:bodyPr>
          <a:lstStyle/>
          <a:p>
            <a:pPr indent="0" lvl="0" marL="0" rtl="0" algn="ctr">
              <a:lnSpc>
                <a:spcPct val="9782"/>
              </a:lnSpc>
              <a:spcBef>
                <a:spcPts val="2400"/>
              </a:spcBef>
              <a:spcAft>
                <a:spcPts val="600"/>
              </a:spcAft>
              <a:buNone/>
            </a:pPr>
            <a:r>
              <a:rPr lang="en-GB" sz="2400">
                <a:latin typeface="Times New Roman"/>
                <a:ea typeface="Times New Roman"/>
                <a:cs typeface="Times New Roman"/>
                <a:sym typeface="Times New Roman"/>
              </a:rPr>
              <a:t>2. Моделирование транспортных потоков</a:t>
            </a:r>
            <a:endParaRPr sz="2400">
              <a:latin typeface="Times New Roman"/>
              <a:ea typeface="Times New Roman"/>
              <a:cs typeface="Times New Roman"/>
              <a:sym typeface="Times New Roman"/>
            </a:endParaRPr>
          </a:p>
        </p:txBody>
      </p:sp>
      <p:sp>
        <p:nvSpPr>
          <p:cNvPr id="87" name="Google Shape;87;p17"/>
          <p:cNvSpPr txBox="1"/>
          <p:nvPr>
            <p:ph idx="1" type="body"/>
          </p:nvPr>
        </p:nvSpPr>
        <p:spPr>
          <a:xfrm>
            <a:off x="1332600" y="1385525"/>
            <a:ext cx="6478800" cy="2016300"/>
          </a:xfrm>
          <a:prstGeom prst="rect">
            <a:avLst/>
          </a:prstGeom>
        </p:spPr>
        <p:txBody>
          <a:bodyPr anchorCtr="0" anchor="t" bIns="91425" lIns="91425" spcFirstLastPara="1" rIns="91425" wrap="square" tIns="91425">
            <a:spAutoFit/>
          </a:bodyPr>
          <a:lstStyle/>
          <a:p>
            <a:pPr indent="457200" lvl="0" marL="0" rtl="0" algn="just">
              <a:lnSpc>
                <a:spcPct val="150000"/>
              </a:lnSpc>
              <a:spcBef>
                <a:spcPts val="0"/>
              </a:spcBef>
              <a:spcAft>
                <a:spcPts val="0"/>
              </a:spcAft>
              <a:buClr>
                <a:schemeClr val="dk1"/>
              </a:buClr>
              <a:buSzPts val="1100"/>
              <a:buFont typeface="Arial"/>
              <a:buNone/>
            </a:pPr>
            <a:r>
              <a:rPr lang="en-GB" sz="1400">
                <a:solidFill>
                  <a:schemeClr val="dk1"/>
                </a:solidFill>
                <a:latin typeface="Times New Roman"/>
                <a:ea typeface="Times New Roman"/>
                <a:cs typeface="Times New Roman"/>
                <a:sym typeface="Times New Roman"/>
              </a:rPr>
              <a:t>Предполагается создание микромодели, основанной на агентном моделировании. Вся модель будет построена на основе концепции агентов, где каждый агент будет выступать в качестве независимой единицы. Все виды транспорта будут восприниматься с одинаковой точки зрения и равноправно участвовать в транспортных потоках. Все агенты будут двигаться </a:t>
            </a:r>
            <a:r>
              <a:rPr lang="en-GB" sz="1400">
                <a:solidFill>
                  <a:schemeClr val="dk1"/>
                </a:solidFill>
                <a:latin typeface="Times New Roman"/>
                <a:ea typeface="Times New Roman"/>
                <a:cs typeface="Times New Roman"/>
                <a:sym typeface="Times New Roman"/>
              </a:rPr>
              <a:t>собственным</a:t>
            </a:r>
            <a:r>
              <a:rPr lang="en-GB" sz="1400">
                <a:solidFill>
                  <a:schemeClr val="dk1"/>
                </a:solidFill>
                <a:latin typeface="Times New Roman"/>
                <a:ea typeface="Times New Roman"/>
                <a:cs typeface="Times New Roman"/>
                <a:sym typeface="Times New Roman"/>
              </a:rPr>
              <a:t> маршрутам и следовать определенным правилам движения.</a:t>
            </a:r>
            <a:endParaRPr sz="1600">
              <a:solidFill>
                <a:schemeClr val="dk1"/>
              </a:solidFill>
              <a:latin typeface="Century Gothic"/>
              <a:ea typeface="Century Gothic"/>
              <a:cs typeface="Century Gothic"/>
              <a:sym typeface="Century Gothic"/>
            </a:endParaRPr>
          </a:p>
        </p:txBody>
      </p:sp>
      <p:pic>
        <p:nvPicPr>
          <p:cNvPr id="88" name="Google Shape;88;p17"/>
          <p:cNvPicPr preferRelativeResize="0"/>
          <p:nvPr/>
        </p:nvPicPr>
        <p:blipFill>
          <a:blip r:embed="rId3">
            <a:alphaModFix/>
          </a:blip>
          <a:stretch>
            <a:fillRect/>
          </a:stretch>
        </p:blipFill>
        <p:spPr>
          <a:xfrm>
            <a:off x="178000" y="132850"/>
            <a:ext cx="1077100" cy="1252673"/>
          </a:xfrm>
          <a:prstGeom prst="rect">
            <a:avLst/>
          </a:prstGeom>
          <a:noFill/>
          <a:ln>
            <a:noFill/>
          </a:ln>
        </p:spPr>
      </p:pic>
      <p:sp>
        <p:nvSpPr>
          <p:cNvPr id="89" name="Google Shape;8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1332600" y="0"/>
            <a:ext cx="6478800" cy="1385400"/>
          </a:xfrm>
          <a:prstGeom prst="rect">
            <a:avLst/>
          </a:prstGeom>
        </p:spPr>
        <p:txBody>
          <a:bodyPr anchorCtr="0" anchor="ctr" bIns="91425" lIns="91425" spcFirstLastPara="1" rIns="91425" wrap="square" tIns="91425">
            <a:noAutofit/>
          </a:bodyPr>
          <a:lstStyle/>
          <a:p>
            <a:pPr indent="0" lvl="0" marL="0" rtl="0" algn="ctr">
              <a:lnSpc>
                <a:spcPct val="9782"/>
              </a:lnSpc>
              <a:spcBef>
                <a:spcPts val="2400"/>
              </a:spcBef>
              <a:spcAft>
                <a:spcPts val="600"/>
              </a:spcAft>
              <a:buNone/>
            </a:pPr>
            <a:r>
              <a:rPr lang="en-GB" sz="2400">
                <a:latin typeface="Times New Roman"/>
                <a:ea typeface="Times New Roman"/>
                <a:cs typeface="Times New Roman"/>
                <a:sym typeface="Times New Roman"/>
              </a:rPr>
              <a:t>2.1 </a:t>
            </a:r>
            <a:r>
              <a:rPr lang="en-GB" sz="2400">
                <a:latin typeface="Times New Roman"/>
                <a:ea typeface="Times New Roman"/>
                <a:cs typeface="Times New Roman"/>
                <a:sym typeface="Times New Roman"/>
              </a:rPr>
              <a:t>Моделирование транспортной инфраструктуры</a:t>
            </a:r>
            <a:endParaRPr sz="2400">
              <a:latin typeface="Times New Roman"/>
              <a:ea typeface="Times New Roman"/>
              <a:cs typeface="Times New Roman"/>
              <a:sym typeface="Times New Roman"/>
            </a:endParaRPr>
          </a:p>
        </p:txBody>
      </p:sp>
      <p:pic>
        <p:nvPicPr>
          <p:cNvPr id="95" name="Google Shape;95;p18"/>
          <p:cNvPicPr preferRelativeResize="0"/>
          <p:nvPr/>
        </p:nvPicPr>
        <p:blipFill>
          <a:blip r:embed="rId3">
            <a:alphaModFix/>
          </a:blip>
          <a:stretch>
            <a:fillRect/>
          </a:stretch>
        </p:blipFill>
        <p:spPr>
          <a:xfrm>
            <a:off x="178000" y="132850"/>
            <a:ext cx="1077100" cy="1252673"/>
          </a:xfrm>
          <a:prstGeom prst="rect">
            <a:avLst/>
          </a:prstGeom>
          <a:noFill/>
          <a:ln>
            <a:noFill/>
          </a:ln>
        </p:spPr>
      </p:pic>
      <p:sp>
        <p:nvSpPr>
          <p:cNvPr id="96" name="Google Shape;9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97" name="Google Shape;97;p18"/>
          <p:cNvPicPr preferRelativeResize="0"/>
          <p:nvPr/>
        </p:nvPicPr>
        <p:blipFill>
          <a:blip r:embed="rId4">
            <a:alphaModFix/>
          </a:blip>
          <a:stretch>
            <a:fillRect/>
          </a:stretch>
        </p:blipFill>
        <p:spPr>
          <a:xfrm>
            <a:off x="1176087" y="1428613"/>
            <a:ext cx="3206676" cy="3206676"/>
          </a:xfrm>
          <a:prstGeom prst="rect">
            <a:avLst/>
          </a:prstGeom>
          <a:noFill/>
          <a:ln>
            <a:noFill/>
          </a:ln>
        </p:spPr>
      </p:pic>
      <p:sp>
        <p:nvSpPr>
          <p:cNvPr id="98" name="Google Shape;98;p18"/>
          <p:cNvSpPr txBox="1"/>
          <p:nvPr>
            <p:ph idx="1" type="body"/>
          </p:nvPr>
        </p:nvSpPr>
        <p:spPr>
          <a:xfrm>
            <a:off x="1332600" y="4678500"/>
            <a:ext cx="6478800" cy="749100"/>
          </a:xfrm>
          <a:prstGeom prst="rect">
            <a:avLst/>
          </a:prstGeom>
        </p:spPr>
        <p:txBody>
          <a:bodyPr anchorCtr="0" anchor="ctr" bIns="91425" lIns="91425" spcFirstLastPara="1" rIns="91425" wrap="square" tIns="91425">
            <a:noAutofit/>
          </a:bodyPr>
          <a:lstStyle/>
          <a:p>
            <a:pPr indent="0" lvl="0" marL="0" rtl="0" algn="ctr">
              <a:lnSpc>
                <a:spcPct val="10227"/>
              </a:lnSpc>
              <a:spcBef>
                <a:spcPts val="1200"/>
              </a:spcBef>
              <a:spcAft>
                <a:spcPts val="0"/>
              </a:spcAft>
              <a:buNone/>
            </a:pPr>
            <a:r>
              <a:rPr lang="en-GB" sz="1200">
                <a:solidFill>
                  <a:schemeClr val="dk1"/>
                </a:solidFill>
              </a:rPr>
              <a:t>Рисунок 1. Примеры транспортной инфраструктуры </a:t>
            </a:r>
            <a:endParaRPr sz="1200">
              <a:solidFill>
                <a:schemeClr val="dk1"/>
              </a:solidFill>
            </a:endParaRPr>
          </a:p>
          <a:p>
            <a:pPr indent="0" lvl="0" marL="0" rtl="0" algn="ctr">
              <a:lnSpc>
                <a:spcPct val="105000"/>
              </a:lnSpc>
              <a:spcBef>
                <a:spcPts val="0"/>
              </a:spcBef>
              <a:spcAft>
                <a:spcPts val="1200"/>
              </a:spcAft>
              <a:buNone/>
            </a:pPr>
            <a:r>
              <a:t/>
            </a:r>
            <a:endParaRPr sz="1600">
              <a:solidFill>
                <a:schemeClr val="dk1"/>
              </a:solidFill>
              <a:latin typeface="Century Gothic"/>
              <a:ea typeface="Century Gothic"/>
              <a:cs typeface="Century Gothic"/>
              <a:sym typeface="Century Gothic"/>
            </a:endParaRPr>
          </a:p>
        </p:txBody>
      </p:sp>
      <p:pic>
        <p:nvPicPr>
          <p:cNvPr id="99" name="Google Shape;99;p18"/>
          <p:cNvPicPr preferRelativeResize="0"/>
          <p:nvPr/>
        </p:nvPicPr>
        <p:blipFill>
          <a:blip r:embed="rId5">
            <a:alphaModFix/>
          </a:blip>
          <a:stretch>
            <a:fillRect/>
          </a:stretch>
        </p:blipFill>
        <p:spPr>
          <a:xfrm>
            <a:off x="4494500" y="1428625"/>
            <a:ext cx="3182474" cy="31824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1332600" y="0"/>
            <a:ext cx="6478800" cy="1385400"/>
          </a:xfrm>
          <a:prstGeom prst="rect">
            <a:avLst/>
          </a:prstGeom>
        </p:spPr>
        <p:txBody>
          <a:bodyPr anchorCtr="0" anchor="ctr" bIns="91425" lIns="91425" spcFirstLastPara="1" rIns="91425" wrap="square" tIns="91425">
            <a:noAutofit/>
          </a:bodyPr>
          <a:lstStyle/>
          <a:p>
            <a:pPr indent="0" lvl="0" marL="0" rtl="0" algn="ctr">
              <a:lnSpc>
                <a:spcPct val="9782"/>
              </a:lnSpc>
              <a:spcBef>
                <a:spcPts val="2400"/>
              </a:spcBef>
              <a:spcAft>
                <a:spcPts val="600"/>
              </a:spcAft>
              <a:buNone/>
            </a:pPr>
            <a:r>
              <a:rPr lang="en-GB" sz="2400">
                <a:latin typeface="Times New Roman"/>
                <a:ea typeface="Times New Roman"/>
                <a:cs typeface="Times New Roman"/>
                <a:sym typeface="Times New Roman"/>
              </a:rPr>
              <a:t>2</a:t>
            </a:r>
            <a:r>
              <a:rPr lang="en-GB" sz="2400">
                <a:latin typeface="Times New Roman"/>
                <a:ea typeface="Times New Roman"/>
                <a:cs typeface="Times New Roman"/>
                <a:sym typeface="Times New Roman"/>
              </a:rPr>
              <a:t>.2 Моделирование поведения транспортных средств</a:t>
            </a:r>
            <a:endParaRPr sz="2400">
              <a:latin typeface="Times New Roman"/>
              <a:ea typeface="Times New Roman"/>
              <a:cs typeface="Times New Roman"/>
              <a:sym typeface="Times New Roman"/>
            </a:endParaRPr>
          </a:p>
        </p:txBody>
      </p:sp>
      <p:pic>
        <p:nvPicPr>
          <p:cNvPr id="105" name="Google Shape;105;p19"/>
          <p:cNvPicPr preferRelativeResize="0"/>
          <p:nvPr/>
        </p:nvPicPr>
        <p:blipFill>
          <a:blip r:embed="rId3">
            <a:alphaModFix/>
          </a:blip>
          <a:stretch>
            <a:fillRect/>
          </a:stretch>
        </p:blipFill>
        <p:spPr>
          <a:xfrm>
            <a:off x="178000" y="132850"/>
            <a:ext cx="1077100" cy="1252673"/>
          </a:xfrm>
          <a:prstGeom prst="rect">
            <a:avLst/>
          </a:prstGeom>
          <a:noFill/>
          <a:ln>
            <a:noFill/>
          </a:ln>
        </p:spPr>
      </p:pic>
      <p:sp>
        <p:nvSpPr>
          <p:cNvPr id="106" name="Google Shape;106;p19"/>
          <p:cNvSpPr txBox="1"/>
          <p:nvPr>
            <p:ph idx="1" type="body"/>
          </p:nvPr>
        </p:nvSpPr>
        <p:spPr>
          <a:xfrm>
            <a:off x="1332600" y="4678500"/>
            <a:ext cx="6478800" cy="749100"/>
          </a:xfrm>
          <a:prstGeom prst="rect">
            <a:avLst/>
          </a:prstGeom>
        </p:spPr>
        <p:txBody>
          <a:bodyPr anchorCtr="0" anchor="ctr" bIns="91425" lIns="91425" spcFirstLastPara="1" rIns="91425" wrap="square" tIns="91425">
            <a:noAutofit/>
          </a:bodyPr>
          <a:lstStyle/>
          <a:p>
            <a:pPr indent="0" lvl="0" marL="0" rtl="0" algn="ctr">
              <a:lnSpc>
                <a:spcPct val="10227"/>
              </a:lnSpc>
              <a:spcBef>
                <a:spcPts val="1200"/>
              </a:spcBef>
              <a:spcAft>
                <a:spcPts val="0"/>
              </a:spcAft>
              <a:buNone/>
            </a:pPr>
            <a:r>
              <a:rPr lang="en-GB" sz="1200">
                <a:solidFill>
                  <a:schemeClr val="dk1"/>
                </a:solidFill>
              </a:rPr>
              <a:t>Рисунок 2. Пример движения транспортного средства</a:t>
            </a:r>
            <a:endParaRPr sz="1200">
              <a:solidFill>
                <a:schemeClr val="dk1"/>
              </a:solidFill>
            </a:endParaRPr>
          </a:p>
          <a:p>
            <a:pPr indent="0" lvl="0" marL="0" rtl="0" algn="ctr">
              <a:lnSpc>
                <a:spcPct val="105000"/>
              </a:lnSpc>
              <a:spcBef>
                <a:spcPts val="0"/>
              </a:spcBef>
              <a:spcAft>
                <a:spcPts val="1200"/>
              </a:spcAft>
              <a:buNone/>
            </a:pPr>
            <a:r>
              <a:t/>
            </a:r>
            <a:endParaRPr sz="1600">
              <a:solidFill>
                <a:schemeClr val="dk1"/>
              </a:solidFill>
              <a:latin typeface="Century Gothic"/>
              <a:ea typeface="Century Gothic"/>
              <a:cs typeface="Century Gothic"/>
              <a:sym typeface="Century Gothic"/>
            </a:endParaRPr>
          </a:p>
        </p:txBody>
      </p:sp>
      <p:sp>
        <p:nvSpPr>
          <p:cNvPr id="107" name="Google Shape;107;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08" name="Google Shape;108;p19"/>
          <p:cNvPicPr preferRelativeResize="0"/>
          <p:nvPr/>
        </p:nvPicPr>
        <p:blipFill>
          <a:blip r:embed="rId4">
            <a:alphaModFix/>
          </a:blip>
          <a:stretch>
            <a:fillRect/>
          </a:stretch>
        </p:blipFill>
        <p:spPr>
          <a:xfrm>
            <a:off x="2901588" y="1385525"/>
            <a:ext cx="3340824" cy="3340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1332600" y="0"/>
            <a:ext cx="6478800" cy="1385400"/>
          </a:xfrm>
          <a:prstGeom prst="rect">
            <a:avLst/>
          </a:prstGeom>
        </p:spPr>
        <p:txBody>
          <a:bodyPr anchorCtr="0" anchor="ctr" bIns="91425" lIns="91425" spcFirstLastPara="1" rIns="91425" wrap="square" tIns="91425">
            <a:noAutofit/>
          </a:bodyPr>
          <a:lstStyle/>
          <a:p>
            <a:pPr indent="0" lvl="0" marL="0" rtl="0" algn="ctr">
              <a:lnSpc>
                <a:spcPct val="9782"/>
              </a:lnSpc>
              <a:spcBef>
                <a:spcPts val="2400"/>
              </a:spcBef>
              <a:spcAft>
                <a:spcPts val="600"/>
              </a:spcAft>
              <a:buNone/>
            </a:pPr>
            <a:r>
              <a:rPr lang="en-GB" sz="2400">
                <a:latin typeface="Times New Roman"/>
                <a:ea typeface="Times New Roman"/>
                <a:cs typeface="Times New Roman"/>
                <a:sym typeface="Times New Roman"/>
              </a:rPr>
              <a:t>2.2 Моделирование поведения транспортных средств</a:t>
            </a:r>
            <a:endParaRPr sz="2400">
              <a:latin typeface="Times New Roman"/>
              <a:ea typeface="Times New Roman"/>
              <a:cs typeface="Times New Roman"/>
              <a:sym typeface="Times New Roman"/>
            </a:endParaRPr>
          </a:p>
        </p:txBody>
      </p:sp>
      <p:pic>
        <p:nvPicPr>
          <p:cNvPr id="114" name="Google Shape;114;p20"/>
          <p:cNvPicPr preferRelativeResize="0"/>
          <p:nvPr/>
        </p:nvPicPr>
        <p:blipFill>
          <a:blip r:embed="rId3">
            <a:alphaModFix/>
          </a:blip>
          <a:stretch>
            <a:fillRect/>
          </a:stretch>
        </p:blipFill>
        <p:spPr>
          <a:xfrm>
            <a:off x="178000" y="132850"/>
            <a:ext cx="1077100" cy="1252673"/>
          </a:xfrm>
          <a:prstGeom prst="rect">
            <a:avLst/>
          </a:prstGeom>
          <a:noFill/>
          <a:ln>
            <a:noFill/>
          </a:ln>
        </p:spPr>
      </p:pic>
      <p:sp>
        <p:nvSpPr>
          <p:cNvPr id="115" name="Google Shape;115;p20"/>
          <p:cNvSpPr txBox="1"/>
          <p:nvPr>
            <p:ph idx="1" type="body"/>
          </p:nvPr>
        </p:nvSpPr>
        <p:spPr>
          <a:xfrm>
            <a:off x="1332600" y="4678500"/>
            <a:ext cx="6478800" cy="749100"/>
          </a:xfrm>
          <a:prstGeom prst="rect">
            <a:avLst/>
          </a:prstGeom>
        </p:spPr>
        <p:txBody>
          <a:bodyPr anchorCtr="0" anchor="ctr" bIns="91425" lIns="91425" spcFirstLastPara="1" rIns="91425" wrap="square" tIns="91425">
            <a:noAutofit/>
          </a:bodyPr>
          <a:lstStyle/>
          <a:p>
            <a:pPr indent="0" lvl="0" marL="0" rtl="0" algn="ctr">
              <a:lnSpc>
                <a:spcPct val="10227"/>
              </a:lnSpc>
              <a:spcBef>
                <a:spcPts val="1200"/>
              </a:spcBef>
              <a:spcAft>
                <a:spcPts val="0"/>
              </a:spcAft>
              <a:buNone/>
            </a:pPr>
            <a:r>
              <a:rPr lang="en-GB" sz="1200">
                <a:solidFill>
                  <a:schemeClr val="dk1"/>
                </a:solidFill>
              </a:rPr>
              <a:t>Рисунок 3. Пример движения на регулируемом перекрестке</a:t>
            </a:r>
            <a:endParaRPr sz="1200">
              <a:solidFill>
                <a:schemeClr val="dk1"/>
              </a:solidFill>
            </a:endParaRPr>
          </a:p>
          <a:p>
            <a:pPr indent="0" lvl="0" marL="0" rtl="0" algn="ctr">
              <a:lnSpc>
                <a:spcPct val="105000"/>
              </a:lnSpc>
              <a:spcBef>
                <a:spcPts val="0"/>
              </a:spcBef>
              <a:spcAft>
                <a:spcPts val="1200"/>
              </a:spcAft>
              <a:buNone/>
            </a:pPr>
            <a:r>
              <a:t/>
            </a:r>
            <a:endParaRPr sz="1600">
              <a:solidFill>
                <a:schemeClr val="dk1"/>
              </a:solidFill>
              <a:latin typeface="Century Gothic"/>
              <a:ea typeface="Century Gothic"/>
              <a:cs typeface="Century Gothic"/>
              <a:sym typeface="Century Gothic"/>
            </a:endParaRPr>
          </a:p>
        </p:txBody>
      </p:sp>
      <p:sp>
        <p:nvSpPr>
          <p:cNvPr id="116" name="Google Shape;11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17" name="Google Shape;117;p20"/>
          <p:cNvPicPr preferRelativeResize="0"/>
          <p:nvPr/>
        </p:nvPicPr>
        <p:blipFill>
          <a:blip r:embed="rId4">
            <a:alphaModFix/>
          </a:blip>
          <a:stretch>
            <a:fillRect/>
          </a:stretch>
        </p:blipFill>
        <p:spPr>
          <a:xfrm>
            <a:off x="2933088" y="1385400"/>
            <a:ext cx="3277826" cy="3277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1332600" y="0"/>
            <a:ext cx="6478800" cy="1385400"/>
          </a:xfrm>
          <a:prstGeom prst="rect">
            <a:avLst/>
          </a:prstGeom>
        </p:spPr>
        <p:txBody>
          <a:bodyPr anchorCtr="0" anchor="ctr" bIns="91425" lIns="91425" spcFirstLastPara="1" rIns="91425" wrap="square" tIns="91425">
            <a:noAutofit/>
          </a:bodyPr>
          <a:lstStyle/>
          <a:p>
            <a:pPr indent="0" lvl="0" marL="0" rtl="0" algn="ctr">
              <a:lnSpc>
                <a:spcPct val="9782"/>
              </a:lnSpc>
              <a:spcBef>
                <a:spcPts val="2400"/>
              </a:spcBef>
              <a:spcAft>
                <a:spcPts val="600"/>
              </a:spcAft>
              <a:buNone/>
            </a:pPr>
            <a:r>
              <a:rPr lang="en-GB" sz="2400">
                <a:latin typeface="Times New Roman"/>
                <a:ea typeface="Times New Roman"/>
                <a:cs typeface="Times New Roman"/>
                <a:sym typeface="Times New Roman"/>
              </a:rPr>
              <a:t>2.2 Моделирование поведения транспортных средств</a:t>
            </a:r>
            <a:endParaRPr sz="2400">
              <a:latin typeface="Times New Roman"/>
              <a:ea typeface="Times New Roman"/>
              <a:cs typeface="Times New Roman"/>
              <a:sym typeface="Times New Roman"/>
            </a:endParaRPr>
          </a:p>
        </p:txBody>
      </p:sp>
      <p:pic>
        <p:nvPicPr>
          <p:cNvPr id="123" name="Google Shape;123;p21"/>
          <p:cNvPicPr preferRelativeResize="0"/>
          <p:nvPr/>
        </p:nvPicPr>
        <p:blipFill>
          <a:blip r:embed="rId3">
            <a:alphaModFix/>
          </a:blip>
          <a:stretch>
            <a:fillRect/>
          </a:stretch>
        </p:blipFill>
        <p:spPr>
          <a:xfrm>
            <a:off x="178000" y="132850"/>
            <a:ext cx="1077100" cy="1252673"/>
          </a:xfrm>
          <a:prstGeom prst="rect">
            <a:avLst/>
          </a:prstGeom>
          <a:noFill/>
          <a:ln>
            <a:noFill/>
          </a:ln>
        </p:spPr>
      </p:pic>
      <p:sp>
        <p:nvSpPr>
          <p:cNvPr id="124" name="Google Shape;124;p21"/>
          <p:cNvSpPr txBox="1"/>
          <p:nvPr>
            <p:ph idx="1" type="body"/>
          </p:nvPr>
        </p:nvSpPr>
        <p:spPr>
          <a:xfrm>
            <a:off x="1332600" y="4678500"/>
            <a:ext cx="6478800" cy="749100"/>
          </a:xfrm>
          <a:prstGeom prst="rect">
            <a:avLst/>
          </a:prstGeom>
        </p:spPr>
        <p:txBody>
          <a:bodyPr anchorCtr="0" anchor="ctr" bIns="91425" lIns="91425" spcFirstLastPara="1" rIns="91425" wrap="square" tIns="91425">
            <a:noAutofit/>
          </a:bodyPr>
          <a:lstStyle/>
          <a:p>
            <a:pPr indent="0" lvl="0" marL="0" rtl="0" algn="ctr">
              <a:lnSpc>
                <a:spcPct val="10227"/>
              </a:lnSpc>
              <a:spcBef>
                <a:spcPts val="1200"/>
              </a:spcBef>
              <a:spcAft>
                <a:spcPts val="0"/>
              </a:spcAft>
              <a:buNone/>
            </a:pPr>
            <a:r>
              <a:rPr lang="en-GB" sz="1200">
                <a:solidFill>
                  <a:schemeClr val="dk1"/>
                </a:solidFill>
              </a:rPr>
              <a:t>Рисунок 4. Примеры движения на </a:t>
            </a:r>
            <a:r>
              <a:rPr lang="en-GB" sz="1200">
                <a:solidFill>
                  <a:schemeClr val="dk1"/>
                </a:solidFill>
              </a:rPr>
              <a:t>нерегулируемом перекрестке</a:t>
            </a:r>
            <a:endParaRPr sz="1200">
              <a:solidFill>
                <a:schemeClr val="dk1"/>
              </a:solidFill>
            </a:endParaRPr>
          </a:p>
          <a:p>
            <a:pPr indent="0" lvl="0" marL="0" rtl="0" algn="ctr">
              <a:lnSpc>
                <a:spcPct val="105000"/>
              </a:lnSpc>
              <a:spcBef>
                <a:spcPts val="0"/>
              </a:spcBef>
              <a:spcAft>
                <a:spcPts val="1200"/>
              </a:spcAft>
              <a:buNone/>
            </a:pPr>
            <a:r>
              <a:t/>
            </a:r>
            <a:endParaRPr sz="1600">
              <a:solidFill>
                <a:schemeClr val="dk1"/>
              </a:solidFill>
              <a:latin typeface="Century Gothic"/>
              <a:ea typeface="Century Gothic"/>
              <a:cs typeface="Century Gothic"/>
              <a:sym typeface="Century Gothic"/>
            </a:endParaRPr>
          </a:p>
        </p:txBody>
      </p:sp>
      <p:sp>
        <p:nvSpPr>
          <p:cNvPr id="125" name="Google Shape;12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GB"/>
              <a:t>‹#›</a:t>
            </a:fld>
            <a:endParaRPr/>
          </a:p>
        </p:txBody>
      </p:sp>
      <p:pic>
        <p:nvPicPr>
          <p:cNvPr id="126" name="Google Shape;126;p21"/>
          <p:cNvPicPr preferRelativeResize="0"/>
          <p:nvPr/>
        </p:nvPicPr>
        <p:blipFill>
          <a:blip r:embed="rId4">
            <a:alphaModFix/>
          </a:blip>
          <a:stretch>
            <a:fillRect/>
          </a:stretch>
        </p:blipFill>
        <p:spPr>
          <a:xfrm>
            <a:off x="1407500" y="1537800"/>
            <a:ext cx="2988300" cy="2988300"/>
          </a:xfrm>
          <a:prstGeom prst="rect">
            <a:avLst/>
          </a:prstGeom>
          <a:noFill/>
          <a:ln>
            <a:noFill/>
          </a:ln>
        </p:spPr>
      </p:pic>
      <p:pic>
        <p:nvPicPr>
          <p:cNvPr id="127" name="Google Shape;127;p21"/>
          <p:cNvPicPr preferRelativeResize="0"/>
          <p:nvPr/>
        </p:nvPicPr>
        <p:blipFill>
          <a:blip r:embed="rId5">
            <a:alphaModFix/>
          </a:blip>
          <a:stretch>
            <a:fillRect/>
          </a:stretch>
        </p:blipFill>
        <p:spPr>
          <a:xfrm>
            <a:off x="4548200" y="1537800"/>
            <a:ext cx="2988300" cy="2988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